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4" r:id="rId6"/>
    <p:sldId id="260" r:id="rId7"/>
    <p:sldId id="261" r:id="rId8"/>
    <p:sldId id="262" r:id="rId9"/>
    <p:sldId id="265"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76A891-C95E-A961-734B-F96DBE7187FA}" v="8" dt="2024-02-26T14:34:21.052"/>
    <p1510:client id="{61E87AA6-CDC4-4DCB-91D3-2B299BDA4A29}" v="51" dt="2024-02-26T15:21:02.358"/>
    <p1510:client id="{FE5C26E0-9202-6E0E-9A23-BA21B96330C0}" v="184" dt="2024-02-26T15:03:42.0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11.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41407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33071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44423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11853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111941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388576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2/26/2024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27196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2/26/2024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92970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2/26/2024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760490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12130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26663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2/26/2024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54884672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1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hyperlink" Target="https://www.csis.org/analysis/new-challenge-communist-corporate-governance" TargetMode="External"/><Relationship Id="rId2" Type="http://schemas.openxmlformats.org/officeDocument/2006/relationships/hyperlink" Target="https://www.history.com/topics/european-history/communism-timeline" TargetMode="External"/><Relationship Id="rId1" Type="http://schemas.openxmlformats.org/officeDocument/2006/relationships/slideLayout" Target="../slideLayouts/slideLayout2.xml"/><Relationship Id="rId4" Type="http://schemas.openxmlformats.org/officeDocument/2006/relationships/hyperlink" Target="https://www.history.com/news/socialism-communism-differenc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cs typeface="Calibri Light"/>
              </a:rPr>
              <a:t>Modern Vs. Historic </a:t>
            </a:r>
            <a:br>
              <a:rPr lang="en-US">
                <a:cs typeface="Calibri Light"/>
              </a:rPr>
            </a:br>
            <a:r>
              <a:rPr lang="en-US">
                <a:cs typeface="Calibri Light"/>
              </a:rPr>
              <a:t>Communism</a:t>
            </a:r>
            <a:endParaRPr lang="en-US" err="1"/>
          </a:p>
        </p:txBody>
      </p:sp>
      <p:sp>
        <p:nvSpPr>
          <p:cNvPr id="4" name="TextBox 3">
            <a:extLst>
              <a:ext uri="{FF2B5EF4-FFF2-40B4-BE49-F238E27FC236}">
                <a16:creationId xmlns:a16="http://schemas.microsoft.com/office/drawing/2014/main" id="{52628D1D-0ECA-E43B-1EF0-5997077D64AA}"/>
              </a:ext>
            </a:extLst>
          </p:cNvPr>
          <p:cNvSpPr txBox="1"/>
          <p:nvPr/>
        </p:nvSpPr>
        <p:spPr>
          <a:xfrm>
            <a:off x="298173" y="414130"/>
            <a:ext cx="257635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Benjamin Williams</a:t>
            </a:r>
          </a:p>
          <a:p>
            <a:r>
              <a:rPr lang="en-US">
                <a:cs typeface="Calibri"/>
              </a:rPr>
              <a:t>Ms. Martel</a:t>
            </a:r>
          </a:p>
          <a:p>
            <a:r>
              <a:rPr lang="en-US">
                <a:cs typeface="Calibri"/>
              </a:rPr>
              <a:t>English 4 Honors</a:t>
            </a:r>
          </a:p>
          <a:p>
            <a:r>
              <a:rPr lang="en-US">
                <a:ea typeface="Calibri"/>
                <a:cs typeface="Calibri"/>
              </a:rPr>
              <a:t>Thirteenth February 2024</a:t>
            </a:r>
            <a:endParaRPr lang="en-US">
              <a:cs typeface="Calibri"/>
            </a:endParaRPr>
          </a:p>
        </p:txBody>
      </p:sp>
      <p:sp>
        <p:nvSpPr>
          <p:cNvPr id="5" name="TextBox 4">
            <a:extLst>
              <a:ext uri="{FF2B5EF4-FFF2-40B4-BE49-F238E27FC236}">
                <a16:creationId xmlns:a16="http://schemas.microsoft.com/office/drawing/2014/main" id="{6209C113-53B8-A6FD-AA7A-6E8F03C366A7}"/>
              </a:ext>
            </a:extLst>
          </p:cNvPr>
          <p:cNvSpPr txBox="1"/>
          <p:nvPr/>
        </p:nvSpPr>
        <p:spPr>
          <a:xfrm>
            <a:off x="10618304" y="165652"/>
            <a:ext cx="147430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Williams 1</a:t>
            </a:r>
            <a:endParaRPr lang="en-US"/>
          </a:p>
        </p:txBody>
      </p:sp>
      <p:pic>
        <p:nvPicPr>
          <p:cNvPr id="6" name="Picture 5" descr="A hand holding a hammer and a star&#10;&#10;Description automatically generated">
            <a:extLst>
              <a:ext uri="{FF2B5EF4-FFF2-40B4-BE49-F238E27FC236}">
                <a16:creationId xmlns:a16="http://schemas.microsoft.com/office/drawing/2014/main" id="{8C5404E9-CA54-5EE8-FA79-BEB1A36B50F3}"/>
              </a:ext>
            </a:extLst>
          </p:cNvPr>
          <p:cNvPicPr>
            <a:picLocks noChangeAspect="1"/>
          </p:cNvPicPr>
          <p:nvPr/>
        </p:nvPicPr>
        <p:blipFill>
          <a:blip r:embed="rId4"/>
          <a:stretch>
            <a:fillRect/>
          </a:stretch>
        </p:blipFill>
        <p:spPr>
          <a:xfrm>
            <a:off x="9617402" y="3606161"/>
            <a:ext cx="2581275" cy="1771650"/>
          </a:xfrm>
          <a:prstGeom prst="rect">
            <a:avLst/>
          </a:prstGeom>
        </p:spPr>
      </p:pic>
      <p:pic>
        <p:nvPicPr>
          <p:cNvPr id="7" name="Picture 6" descr="A flag with a star and key&#10;&#10;Description automatically generated">
            <a:extLst>
              <a:ext uri="{FF2B5EF4-FFF2-40B4-BE49-F238E27FC236}">
                <a16:creationId xmlns:a16="http://schemas.microsoft.com/office/drawing/2014/main" id="{04B61189-4357-28DE-3CD8-0ADB4074342B}"/>
              </a:ext>
            </a:extLst>
          </p:cNvPr>
          <p:cNvPicPr>
            <a:picLocks noChangeAspect="1"/>
          </p:cNvPicPr>
          <p:nvPr/>
        </p:nvPicPr>
        <p:blipFill>
          <a:blip r:embed="rId5"/>
          <a:stretch>
            <a:fillRect/>
          </a:stretch>
        </p:blipFill>
        <p:spPr>
          <a:xfrm>
            <a:off x="-3516" y="3599368"/>
            <a:ext cx="2569952" cy="1759608"/>
          </a:xfrm>
          <a:prstGeom prst="rect">
            <a:avLst/>
          </a:prstGeom>
        </p:spPr>
      </p:pic>
      <p:pic>
        <p:nvPicPr>
          <p:cNvPr id="8" name="Recorded Sound">
            <a:hlinkClick r:id="" action="ppaction://media"/>
            <a:extLst>
              <a:ext uri="{FF2B5EF4-FFF2-40B4-BE49-F238E27FC236}">
                <a16:creationId xmlns:a16="http://schemas.microsoft.com/office/drawing/2014/main" id="{17051424-F7BF-42D1-85B2-569EAB9D476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023011" y="288425"/>
            <a:ext cx="406400" cy="406400"/>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5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27A87B-A793-BC96-FBC4-EB642D78304E}"/>
              </a:ext>
            </a:extLst>
          </p:cNvPr>
          <p:cNvSpPr>
            <a:spLocks noGrp="1"/>
          </p:cNvSpPr>
          <p:nvPr>
            <p:ph idx="1"/>
          </p:nvPr>
        </p:nvSpPr>
        <p:spPr>
          <a:xfrm>
            <a:off x="1955104" y="1867378"/>
            <a:ext cx="10515600" cy="4351338"/>
          </a:xfrm>
        </p:spPr>
        <p:txBody>
          <a:bodyPr vert="horz" lIns="91440" tIns="45720" rIns="91440" bIns="45720" rtlCol="0" anchor="t">
            <a:normAutofit/>
          </a:bodyPr>
          <a:lstStyle/>
          <a:p>
            <a:pPr marL="0" indent="0">
              <a:lnSpc>
                <a:spcPct val="200000"/>
              </a:lnSpc>
              <a:buNone/>
            </a:pPr>
            <a:r>
              <a:rPr lang="en-US" sz="2400" dirty="0">
                <a:ea typeface="+mn-lt"/>
                <a:cs typeface="+mn-lt"/>
              </a:rPr>
              <a:t> In summary, old communism resembled a strict, revolutionary approach with centralized planning and one-party rule. It aimed to abolish private property and create a classless society. In contrast, modern communism adapts to the present, allowing for market elements, political participation, and social liberalization.</a:t>
            </a:r>
            <a:endParaRPr lang="en-US" sz="2400" dirty="0">
              <a:ea typeface="Calibri"/>
              <a:cs typeface="Calibri"/>
            </a:endParaRPr>
          </a:p>
        </p:txBody>
      </p:sp>
      <p:sp>
        <p:nvSpPr>
          <p:cNvPr id="7" name="TextBox 6">
            <a:extLst>
              <a:ext uri="{FF2B5EF4-FFF2-40B4-BE49-F238E27FC236}">
                <a16:creationId xmlns:a16="http://schemas.microsoft.com/office/drawing/2014/main" id="{F2BF20B0-D102-2F51-325D-5395034A91E7}"/>
              </a:ext>
            </a:extLst>
          </p:cNvPr>
          <p:cNvSpPr txBox="1"/>
          <p:nvPr/>
        </p:nvSpPr>
        <p:spPr>
          <a:xfrm>
            <a:off x="8516470" y="490257"/>
            <a:ext cx="2787463" cy="616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2" name="TextBox 1">
            <a:extLst>
              <a:ext uri="{FF2B5EF4-FFF2-40B4-BE49-F238E27FC236}">
                <a16:creationId xmlns:a16="http://schemas.microsoft.com/office/drawing/2014/main" id="{D57036E0-8D8D-09CB-76C2-35136CAE2D97}"/>
              </a:ext>
            </a:extLst>
          </p:cNvPr>
          <p:cNvSpPr txBox="1"/>
          <p:nvPr/>
        </p:nvSpPr>
        <p:spPr>
          <a:xfrm>
            <a:off x="9384082" y="386219"/>
            <a:ext cx="212942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Williams  10</a:t>
            </a:r>
            <a:endParaRPr lang="en-US" dirty="0"/>
          </a:p>
        </p:txBody>
      </p:sp>
      <p:pic>
        <p:nvPicPr>
          <p:cNvPr id="5" name="Picture 4" descr="A poster of a person in a hat&#10;&#10;Description automatically generated">
            <a:extLst>
              <a:ext uri="{FF2B5EF4-FFF2-40B4-BE49-F238E27FC236}">
                <a16:creationId xmlns:a16="http://schemas.microsoft.com/office/drawing/2014/main" id="{4A0473A0-116E-A228-EBC8-10DB541256A5}"/>
              </a:ext>
            </a:extLst>
          </p:cNvPr>
          <p:cNvPicPr>
            <a:picLocks noChangeAspect="1"/>
          </p:cNvPicPr>
          <p:nvPr/>
        </p:nvPicPr>
        <p:blipFill>
          <a:blip r:embed="rId4"/>
          <a:stretch>
            <a:fillRect/>
          </a:stretch>
        </p:blipFill>
        <p:spPr>
          <a:xfrm>
            <a:off x="120106" y="1869249"/>
            <a:ext cx="1743075" cy="2628900"/>
          </a:xfrm>
          <a:prstGeom prst="rect">
            <a:avLst/>
          </a:prstGeom>
        </p:spPr>
      </p:pic>
      <p:sp>
        <p:nvSpPr>
          <p:cNvPr id="4" name="TextBox 3">
            <a:extLst>
              <a:ext uri="{FF2B5EF4-FFF2-40B4-BE49-F238E27FC236}">
                <a16:creationId xmlns:a16="http://schemas.microsoft.com/office/drawing/2014/main" id="{AFBDD4F2-7D75-B5BD-B7A7-9C1617E3B3BA}"/>
              </a:ext>
            </a:extLst>
          </p:cNvPr>
          <p:cNvSpPr txBox="1"/>
          <p:nvPr/>
        </p:nvSpPr>
        <p:spPr>
          <a:xfrm>
            <a:off x="-1783" y="16227"/>
            <a:ext cx="264923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ea typeface="Calibri"/>
                <a:cs typeface="Calibri"/>
              </a:rPr>
              <a:t>Conclusion</a:t>
            </a:r>
            <a:endParaRPr lang="en-US" dirty="0"/>
          </a:p>
        </p:txBody>
      </p:sp>
      <p:pic>
        <p:nvPicPr>
          <p:cNvPr id="6" name="Recorded Sound">
            <a:hlinkClick r:id="" action="ppaction://media"/>
            <a:extLst>
              <a:ext uri="{FF2B5EF4-FFF2-40B4-BE49-F238E27FC236}">
                <a16:creationId xmlns:a16="http://schemas.microsoft.com/office/drawing/2014/main" id="{90CFFB40-D392-446A-8D82-DC6C779FAC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29952" y="436084"/>
            <a:ext cx="406400" cy="406400"/>
          </a:xfrm>
          <a:prstGeom prst="rect">
            <a:avLst/>
          </a:prstGeom>
        </p:spPr>
      </p:pic>
    </p:spTree>
    <p:extLst>
      <p:ext uri="{BB962C8B-B14F-4D97-AF65-F5344CB8AC3E}">
        <p14:creationId xmlns:p14="http://schemas.microsoft.com/office/powerpoint/2010/main" val="15699408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2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636E784-6963-227F-1168-6D9AE0217349}"/>
              </a:ext>
            </a:extLst>
          </p:cNvPr>
          <p:cNvSpPr>
            <a:spLocks noGrp="1"/>
          </p:cNvSpPr>
          <p:nvPr>
            <p:ph idx="1"/>
          </p:nvPr>
        </p:nvSpPr>
        <p:spPr>
          <a:xfrm>
            <a:off x="876693" y="2533476"/>
            <a:ext cx="4597746" cy="3447832"/>
          </a:xfrm>
        </p:spPr>
        <p:txBody>
          <a:bodyPr vert="horz" lIns="91440" tIns="45720" rIns="91440" bIns="45720" rtlCol="0" anchor="t">
            <a:normAutofit fontScale="77500" lnSpcReduction="20000"/>
          </a:bodyPr>
          <a:lstStyle/>
          <a:p>
            <a:pPr marL="0" indent="0">
              <a:lnSpc>
                <a:spcPct val="200000"/>
              </a:lnSpc>
              <a:buNone/>
            </a:pPr>
            <a:r>
              <a:rPr lang="en-US" sz="2000" dirty="0">
                <a:ea typeface="+mn-lt"/>
                <a:cs typeface="+mn-lt"/>
              </a:rPr>
              <a:t>As society has progressed through modern times, the idea of Communism has stayed consistent by</a:t>
            </a:r>
            <a:br>
              <a:rPr lang="en-US" sz="2000" dirty="0">
                <a:ea typeface="+mn-lt"/>
                <a:cs typeface="+mn-lt"/>
              </a:rPr>
            </a:br>
            <a:r>
              <a:rPr lang="en-US" sz="2000" dirty="0">
                <a:ea typeface="+mn-lt"/>
                <a:cs typeface="+mn-lt"/>
              </a:rPr>
              <a:t>means of taking away personal freedoms, funded government terrorism, and removing freedom of</a:t>
            </a:r>
            <a:br>
              <a:rPr lang="en-US" sz="2000" dirty="0">
                <a:ea typeface="+mn-lt"/>
                <a:cs typeface="+mn-lt"/>
              </a:rPr>
            </a:br>
            <a:r>
              <a:rPr lang="en-US" sz="2000" dirty="0">
                <a:ea typeface="+mn-lt"/>
                <a:cs typeface="+mn-lt"/>
              </a:rPr>
              <a:t>communication.</a:t>
            </a:r>
            <a:endParaRPr lang="en-US" sz="2000" dirty="0">
              <a:ea typeface="Calibri" panose="020F0502020204030204"/>
              <a:cs typeface="Calibri" panose="020F0502020204030204"/>
            </a:endParaRPr>
          </a:p>
          <a:p>
            <a:pPr marL="0" indent="0">
              <a:lnSpc>
                <a:spcPct val="200000"/>
              </a:lnSpc>
              <a:buNone/>
            </a:pPr>
            <a:br>
              <a:rPr lang="en-US" sz="2000" dirty="0"/>
            </a:br>
            <a:endParaRPr lang="en-US" sz="2000" dirty="0">
              <a:ea typeface="Calibri"/>
              <a:cs typeface="Calibri"/>
            </a:endParaRPr>
          </a:p>
          <a:p>
            <a:pPr>
              <a:lnSpc>
                <a:spcPct val="200000"/>
              </a:lnSpc>
            </a:pPr>
            <a:endParaRPr lang="en-US" sz="2000" dirty="0">
              <a:ea typeface="Calibri"/>
              <a:cs typeface="Calibri"/>
            </a:endParaRPr>
          </a:p>
        </p:txBody>
      </p:sp>
      <p:pic>
        <p:nvPicPr>
          <p:cNvPr id="2" name="Picture 1" descr="A group of men wearing party hats&#10;&#10;Description automatically generated">
            <a:extLst>
              <a:ext uri="{FF2B5EF4-FFF2-40B4-BE49-F238E27FC236}">
                <a16:creationId xmlns:a16="http://schemas.microsoft.com/office/drawing/2014/main" id="{443F9EAF-99A3-07D7-849B-0E16776D48C0}"/>
              </a:ext>
            </a:extLst>
          </p:cNvPr>
          <p:cNvPicPr>
            <a:picLocks noChangeAspect="1"/>
          </p:cNvPicPr>
          <p:nvPr/>
        </p:nvPicPr>
        <p:blipFill>
          <a:blip r:embed="rId4"/>
          <a:stretch>
            <a:fillRect/>
          </a:stretch>
        </p:blipFill>
        <p:spPr>
          <a:xfrm>
            <a:off x="6096001" y="1733934"/>
            <a:ext cx="5319062" cy="3315049"/>
          </a:xfrm>
          <a:prstGeom prst="rect">
            <a:avLst/>
          </a:prstGeom>
        </p:spPr>
      </p:pic>
      <p:grpSp>
        <p:nvGrpSpPr>
          <p:cNvPr id="9" name="Group 8">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0" name="Rectangle 9">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5552B91A-2967-2A9C-A10F-BD5D8237C086}"/>
              </a:ext>
            </a:extLst>
          </p:cNvPr>
          <p:cNvSpPr txBox="1"/>
          <p:nvPr/>
        </p:nvSpPr>
        <p:spPr>
          <a:xfrm>
            <a:off x="10776857" y="108856"/>
            <a:ext cx="116114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a:ea typeface="Calibri"/>
                <a:cs typeface="Calibri"/>
              </a:rPr>
              <a:t>Williams 2</a:t>
            </a:r>
            <a:endParaRPr lang="en-US"/>
          </a:p>
        </p:txBody>
      </p:sp>
      <p:sp>
        <p:nvSpPr>
          <p:cNvPr id="6" name="TextBox 5">
            <a:extLst>
              <a:ext uri="{FF2B5EF4-FFF2-40B4-BE49-F238E27FC236}">
                <a16:creationId xmlns:a16="http://schemas.microsoft.com/office/drawing/2014/main" id="{52D0AB01-4EA6-7FB7-6318-96AE6811BA6D}"/>
              </a:ext>
            </a:extLst>
          </p:cNvPr>
          <p:cNvSpPr txBox="1"/>
          <p:nvPr/>
        </p:nvSpPr>
        <p:spPr>
          <a:xfrm>
            <a:off x="-210" y="5035"/>
            <a:ext cx="155642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ea typeface="Calibri"/>
                <a:cs typeface="Calibri"/>
              </a:rPr>
              <a:t>Thesis</a:t>
            </a:r>
            <a:endParaRPr lang="en-US" dirty="0"/>
          </a:p>
        </p:txBody>
      </p:sp>
      <p:pic>
        <p:nvPicPr>
          <p:cNvPr id="5" name="Recorded Sound">
            <a:hlinkClick r:id="" action="ppaction://media"/>
            <a:extLst>
              <a:ext uri="{FF2B5EF4-FFF2-40B4-BE49-F238E27FC236}">
                <a16:creationId xmlns:a16="http://schemas.microsoft.com/office/drawing/2014/main" id="{7E4E2885-168E-4949-BACA-E183EFE040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69591" y="171167"/>
            <a:ext cx="406400" cy="406400"/>
          </a:xfrm>
          <a:prstGeom prst="rect">
            <a:avLst/>
          </a:prstGeom>
        </p:spPr>
      </p:pic>
    </p:spTree>
    <p:extLst>
      <p:ext uri="{BB962C8B-B14F-4D97-AF65-F5344CB8AC3E}">
        <p14:creationId xmlns:p14="http://schemas.microsoft.com/office/powerpoint/2010/main" val="6897253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07B855-0FEC-A9B6-5F3F-1AE2F104FFA4}"/>
              </a:ext>
            </a:extLst>
          </p:cNvPr>
          <p:cNvSpPr>
            <a:spLocks noGrp="1"/>
          </p:cNvSpPr>
          <p:nvPr>
            <p:ph idx="1"/>
          </p:nvPr>
        </p:nvSpPr>
        <p:spPr>
          <a:xfrm>
            <a:off x="876693" y="2533476"/>
            <a:ext cx="3346964" cy="3447832"/>
          </a:xfrm>
        </p:spPr>
        <p:txBody>
          <a:bodyPr vert="horz" lIns="91440" tIns="45720" rIns="91440" bIns="45720" rtlCol="0" anchor="t">
            <a:normAutofit fontScale="70000" lnSpcReduction="20000"/>
          </a:bodyPr>
          <a:lstStyle/>
          <a:p>
            <a:pPr>
              <a:lnSpc>
                <a:spcPct val="200000"/>
              </a:lnSpc>
            </a:pPr>
            <a:r>
              <a:rPr lang="en-US" sz="1400" dirty="0">
                <a:ea typeface="+mn-lt"/>
                <a:cs typeface="+mn-lt"/>
              </a:rPr>
              <a:t>Old communism: Authoritarian regimes, limited political plurality (ex., Soviet Union, North Korea).</a:t>
            </a:r>
            <a:endParaRPr lang="en-US" sz="1400" dirty="0">
              <a:ea typeface="+mn-lt"/>
              <a:cs typeface="Calibri"/>
            </a:endParaRPr>
          </a:p>
          <a:p>
            <a:pPr>
              <a:lnSpc>
                <a:spcPct val="200000"/>
              </a:lnSpc>
            </a:pPr>
            <a:r>
              <a:rPr lang="en-US" sz="1400" dirty="0">
                <a:ea typeface="+mn-lt"/>
                <a:cs typeface="+mn-lt"/>
              </a:rPr>
              <a:t>New communism: Emphasis on participatory democracy, broader political representation (ex., Cuba's recent constitutional reforms).</a:t>
            </a:r>
            <a:endParaRPr lang="en-US" sz="1400" dirty="0">
              <a:cs typeface="Calibri"/>
            </a:endParaRPr>
          </a:p>
          <a:p>
            <a:pPr>
              <a:lnSpc>
                <a:spcPct val="200000"/>
              </a:lnSpc>
            </a:pPr>
            <a:r>
              <a:rPr lang="en-US" sz="1400" dirty="0">
                <a:ea typeface="+mn-lt"/>
                <a:cs typeface="+mn-lt"/>
              </a:rPr>
              <a:t>Old communism: Strict social conformity, suppression of cultural diversity (ex., Cultural Revolution in China).</a:t>
            </a:r>
            <a:endParaRPr lang="en-US" sz="1400" dirty="0">
              <a:ea typeface="+mn-lt"/>
              <a:cs typeface="Calibri"/>
            </a:endParaRPr>
          </a:p>
          <a:p>
            <a:pPr>
              <a:lnSpc>
                <a:spcPct val="200000"/>
              </a:lnSpc>
            </a:pPr>
            <a:r>
              <a:rPr lang="en-US" sz="1400" dirty="0">
                <a:ea typeface="+mn-lt"/>
                <a:cs typeface="+mn-lt"/>
              </a:rPr>
              <a:t>New communism: Focus on social justice, human rights, and diversity (ex., LGBTQ rights in Cuba's recent reforms).</a:t>
            </a:r>
            <a:endParaRPr lang="en-US" sz="1400" dirty="0">
              <a:cs typeface="Calibri"/>
            </a:endParaRPr>
          </a:p>
          <a:p>
            <a:pPr>
              <a:lnSpc>
                <a:spcPct val="200000"/>
              </a:lnSpc>
            </a:pPr>
            <a:endParaRPr lang="en-US" sz="1400">
              <a:ea typeface="Calibri"/>
              <a:cs typeface="Calibri"/>
            </a:endParaRPr>
          </a:p>
        </p:txBody>
      </p:sp>
      <p:pic>
        <p:nvPicPr>
          <p:cNvPr id="2" name="Picture 1" descr="A rainbow flag with a flag on top of a flag&#10;&#10;Description automatically generated">
            <a:extLst>
              <a:ext uri="{FF2B5EF4-FFF2-40B4-BE49-F238E27FC236}">
                <a16:creationId xmlns:a16="http://schemas.microsoft.com/office/drawing/2014/main" id="{A9432A75-2795-9B17-1490-CF2D38767C96}"/>
              </a:ext>
            </a:extLst>
          </p:cNvPr>
          <p:cNvPicPr>
            <a:picLocks noChangeAspect="1"/>
          </p:cNvPicPr>
          <p:nvPr/>
        </p:nvPicPr>
        <p:blipFill rotWithShape="1">
          <a:blip r:embed="rId4"/>
          <a:srcRect l="12365" r="19403" b="-1"/>
          <a:stretch/>
        </p:blipFill>
        <p:spPr>
          <a:xfrm>
            <a:off x="5089243" y="877413"/>
            <a:ext cx="6222628" cy="5043096"/>
          </a:xfrm>
          <a:prstGeom prst="rect">
            <a:avLst/>
          </a:prstGeom>
        </p:spPr>
      </p:pic>
      <p:grpSp>
        <p:nvGrpSpPr>
          <p:cNvPr id="9" name="Group 8">
            <a:extLst>
              <a:ext uri="{FF2B5EF4-FFF2-40B4-BE49-F238E27FC236}">
                <a16:creationId xmlns:a16="http://schemas.microsoft.com/office/drawing/2014/main" id="{3AFCAD34-1AFC-BC1A-F6B2-C34C63912E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89243" y="5858828"/>
            <a:ext cx="6226463" cy="123363"/>
            <a:chOff x="7015162" y="5858828"/>
            <a:chExt cx="4300544" cy="123363"/>
          </a:xfrm>
        </p:grpSpPr>
        <p:sp>
          <p:nvSpPr>
            <p:cNvPr id="10" name="Rectangle 9">
              <a:extLst>
                <a:ext uri="{FF2B5EF4-FFF2-40B4-BE49-F238E27FC236}">
                  <a16:creationId xmlns:a16="http://schemas.microsoft.com/office/drawing/2014/main" id="{1129F4A2-3705-CF87-3DDA-AF9CE9389B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91B1028-FC76-5583-3A1F-5815A7DCF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A8130376-8525-F5AC-4800-9857CE8223A0}"/>
              </a:ext>
            </a:extLst>
          </p:cNvPr>
          <p:cNvSpPr txBox="1"/>
          <p:nvPr/>
        </p:nvSpPr>
        <p:spPr>
          <a:xfrm>
            <a:off x="10232675" y="397385"/>
            <a:ext cx="168888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a:cs typeface="Calibri"/>
              </a:rPr>
              <a:t>Williams 3</a:t>
            </a:r>
            <a:endParaRPr lang="en-US"/>
          </a:p>
        </p:txBody>
      </p:sp>
      <p:sp>
        <p:nvSpPr>
          <p:cNvPr id="5" name="TextBox 4">
            <a:extLst>
              <a:ext uri="{FF2B5EF4-FFF2-40B4-BE49-F238E27FC236}">
                <a16:creationId xmlns:a16="http://schemas.microsoft.com/office/drawing/2014/main" id="{0E7B1CA2-9EB6-F865-8B0F-F01BAEAB1C58}"/>
              </a:ext>
            </a:extLst>
          </p:cNvPr>
          <p:cNvSpPr txBox="1"/>
          <p:nvPr/>
        </p:nvSpPr>
        <p:spPr>
          <a:xfrm>
            <a:off x="5274" y="-345"/>
            <a:ext cx="218562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Culture and Personal Freedoms</a:t>
            </a:r>
            <a:endParaRPr lang="en-US" dirty="0"/>
          </a:p>
        </p:txBody>
      </p:sp>
      <p:pic>
        <p:nvPicPr>
          <p:cNvPr id="6" name="Recorded Sound">
            <a:hlinkClick r:id="" action="ppaction://media"/>
            <a:extLst>
              <a:ext uri="{FF2B5EF4-FFF2-40B4-BE49-F238E27FC236}">
                <a16:creationId xmlns:a16="http://schemas.microsoft.com/office/drawing/2014/main" id="{A653CA67-46E6-401F-9FB5-3AD6FA2AEE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868898" y="397385"/>
            <a:ext cx="406400" cy="406400"/>
          </a:xfrm>
          <a:prstGeom prst="rect">
            <a:avLst/>
          </a:prstGeom>
        </p:spPr>
      </p:pic>
    </p:spTree>
    <p:extLst>
      <p:ext uri="{BB962C8B-B14F-4D97-AF65-F5344CB8AC3E}">
        <p14:creationId xmlns:p14="http://schemas.microsoft.com/office/powerpoint/2010/main" val="2773206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55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3BCF6DC-84C0-495B-764F-D533E64F645B}"/>
              </a:ext>
            </a:extLst>
          </p:cNvPr>
          <p:cNvSpPr>
            <a:spLocks noGrp="1"/>
          </p:cNvSpPr>
          <p:nvPr>
            <p:ph idx="1"/>
          </p:nvPr>
        </p:nvSpPr>
        <p:spPr>
          <a:xfrm>
            <a:off x="876692" y="2533476"/>
            <a:ext cx="5219307" cy="3447832"/>
          </a:xfrm>
        </p:spPr>
        <p:txBody>
          <a:bodyPr vert="horz" lIns="91440" tIns="45720" rIns="91440" bIns="45720" rtlCol="0" anchor="t">
            <a:normAutofit fontScale="77500" lnSpcReduction="20000"/>
          </a:bodyPr>
          <a:lstStyle/>
          <a:p>
            <a:pPr>
              <a:lnSpc>
                <a:spcPct val="200000"/>
              </a:lnSpc>
            </a:pPr>
            <a:r>
              <a:rPr lang="en-US" sz="1600">
                <a:ea typeface="+mn-lt"/>
                <a:cs typeface="+mn-lt"/>
              </a:rPr>
              <a:t>Old communism: Suppression of dissenting artistic and cultural expressions (e.g., censorship of literature and art in Soviet Union).</a:t>
            </a:r>
            <a:endParaRPr lang="en-US" sz="1600">
              <a:ea typeface="+mn-lt"/>
              <a:cs typeface="Calibri"/>
            </a:endParaRPr>
          </a:p>
          <a:p>
            <a:pPr>
              <a:lnSpc>
                <a:spcPct val="200000"/>
              </a:lnSpc>
            </a:pPr>
            <a:r>
              <a:rPr lang="en-US" sz="1600">
                <a:ea typeface="+mn-lt"/>
                <a:cs typeface="+mn-lt"/>
              </a:rPr>
              <a:t>New communism: Greater freedom of expression and cultural diversity (e.g., revitalization of indigenous cultures in Bolivia under Evo Morales).</a:t>
            </a:r>
            <a:endParaRPr lang="en-US" sz="1600">
              <a:cs typeface="Calibri"/>
            </a:endParaRPr>
          </a:p>
          <a:p>
            <a:pPr>
              <a:lnSpc>
                <a:spcPct val="200000"/>
              </a:lnSpc>
            </a:pPr>
            <a:r>
              <a:rPr lang="en-US" sz="1600">
                <a:ea typeface="+mn-lt"/>
                <a:cs typeface="+mn-lt"/>
              </a:rPr>
              <a:t>Old communism: Emphasis on ideological indoctrination in education, limited academic freedom (e.g., censorship of history curriculum in Maoist China).</a:t>
            </a:r>
            <a:endParaRPr lang="en-US" sz="1600">
              <a:ea typeface="+mn-lt"/>
              <a:cs typeface="Calibri"/>
            </a:endParaRPr>
          </a:p>
          <a:p>
            <a:pPr>
              <a:lnSpc>
                <a:spcPct val="200000"/>
              </a:lnSpc>
            </a:pPr>
            <a:r>
              <a:rPr lang="en-US" sz="1600">
                <a:ea typeface="+mn-lt"/>
                <a:cs typeface="+mn-lt"/>
              </a:rPr>
              <a:t>New communism: Focus on critical thinking and holistic education, promoting intellectual diversity (e.g., reforms in education policy in Nicaragua under Sandinista government).</a:t>
            </a:r>
            <a:endParaRPr lang="en-US" sz="1600">
              <a:cs typeface="Calibri"/>
            </a:endParaRPr>
          </a:p>
          <a:p>
            <a:pPr>
              <a:lnSpc>
                <a:spcPct val="200000"/>
              </a:lnSpc>
            </a:pPr>
            <a:endParaRPr lang="en-US" sz="1600">
              <a:ea typeface="Calibri"/>
              <a:cs typeface="Calibri"/>
            </a:endParaRPr>
          </a:p>
        </p:txBody>
      </p:sp>
      <p:pic>
        <p:nvPicPr>
          <p:cNvPr id="2" name="Picture 1" descr="A book cover with a picture of a building&#10;&#10;Description automatically generated">
            <a:extLst>
              <a:ext uri="{FF2B5EF4-FFF2-40B4-BE49-F238E27FC236}">
                <a16:creationId xmlns:a16="http://schemas.microsoft.com/office/drawing/2014/main" id="{27CD8169-D78F-642E-6889-163AA7952F1E}"/>
              </a:ext>
            </a:extLst>
          </p:cNvPr>
          <p:cNvPicPr>
            <a:picLocks noChangeAspect="1"/>
          </p:cNvPicPr>
          <p:nvPr/>
        </p:nvPicPr>
        <p:blipFill rotWithShape="1">
          <a:blip r:embed="rId4"/>
          <a:srcRect t="5237" b="18688"/>
          <a:stretch/>
        </p:blipFill>
        <p:spPr>
          <a:xfrm>
            <a:off x="7015163" y="877413"/>
            <a:ext cx="4300543" cy="5043096"/>
          </a:xfrm>
          <a:prstGeom prst="rect">
            <a:avLst/>
          </a:prstGeom>
        </p:spPr>
      </p:pic>
      <p:grpSp>
        <p:nvGrpSpPr>
          <p:cNvPr id="9" name="Group 8">
            <a:extLst>
              <a:ext uri="{FF2B5EF4-FFF2-40B4-BE49-F238E27FC236}">
                <a16:creationId xmlns:a16="http://schemas.microsoft.com/office/drawing/2014/main" id="{442598CC-934A-7BCD-C691-B2FE74CEDE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15162" y="5858828"/>
            <a:ext cx="4300544" cy="123363"/>
            <a:chOff x="7015162" y="5858828"/>
            <a:chExt cx="4300544" cy="123363"/>
          </a:xfrm>
        </p:grpSpPr>
        <p:sp>
          <p:nvSpPr>
            <p:cNvPr id="10" name="Rectangle 9">
              <a:extLst>
                <a:ext uri="{FF2B5EF4-FFF2-40B4-BE49-F238E27FC236}">
                  <a16:creationId xmlns:a16="http://schemas.microsoft.com/office/drawing/2014/main" id="{AACD0983-348C-E24F-6839-EA2014B9D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1174876-930F-4902-5A02-2742055662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C87A2EF4-526C-63A2-B283-E820523C2D8B}"/>
              </a:ext>
            </a:extLst>
          </p:cNvPr>
          <p:cNvSpPr txBox="1"/>
          <p:nvPr/>
        </p:nvSpPr>
        <p:spPr>
          <a:xfrm>
            <a:off x="9840310" y="328448"/>
            <a:ext cx="173420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a:ea typeface="Calibri"/>
                <a:cs typeface="Calibri"/>
              </a:rPr>
              <a:t>Williams 4</a:t>
            </a:r>
            <a:endParaRPr lang="en-US"/>
          </a:p>
        </p:txBody>
      </p:sp>
      <p:sp>
        <p:nvSpPr>
          <p:cNvPr id="5" name="TextBox 4">
            <a:extLst>
              <a:ext uri="{FF2B5EF4-FFF2-40B4-BE49-F238E27FC236}">
                <a16:creationId xmlns:a16="http://schemas.microsoft.com/office/drawing/2014/main" id="{60ACEA76-EA24-BBAD-EB48-3A67E7796519}"/>
              </a:ext>
            </a:extLst>
          </p:cNvPr>
          <p:cNvSpPr txBox="1"/>
          <p:nvPr/>
        </p:nvSpPr>
        <p:spPr>
          <a:xfrm>
            <a:off x="-734" y="-450"/>
            <a:ext cx="281481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Censorship and Education</a:t>
            </a:r>
            <a:endParaRPr lang="en-US" dirty="0"/>
          </a:p>
        </p:txBody>
      </p:sp>
      <p:pic>
        <p:nvPicPr>
          <p:cNvPr id="6" name="Recorded Sound">
            <a:hlinkClick r:id="" action="ppaction://media"/>
            <a:extLst>
              <a:ext uri="{FF2B5EF4-FFF2-40B4-BE49-F238E27FC236}">
                <a16:creationId xmlns:a16="http://schemas.microsoft.com/office/drawing/2014/main" id="{CC61E942-2882-4E61-85C7-CC6758E4E0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33910" y="381197"/>
            <a:ext cx="406400" cy="406400"/>
          </a:xfrm>
          <a:prstGeom prst="rect">
            <a:avLst/>
          </a:prstGeom>
        </p:spPr>
      </p:pic>
    </p:spTree>
    <p:extLst>
      <p:ext uri="{BB962C8B-B14F-4D97-AF65-F5344CB8AC3E}">
        <p14:creationId xmlns:p14="http://schemas.microsoft.com/office/powerpoint/2010/main" val="33895109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53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FB9419B-1FC0-C0DA-3D09-08EC9FEBC446}"/>
              </a:ext>
            </a:extLst>
          </p:cNvPr>
          <p:cNvSpPr>
            <a:spLocks noGrp="1"/>
          </p:cNvSpPr>
          <p:nvPr>
            <p:ph idx="1"/>
          </p:nvPr>
        </p:nvSpPr>
        <p:spPr>
          <a:xfrm>
            <a:off x="762000" y="2551176"/>
            <a:ext cx="5791199" cy="3602935"/>
          </a:xfrm>
        </p:spPr>
        <p:txBody>
          <a:bodyPr vert="horz" lIns="91440" tIns="45720" rIns="91440" bIns="45720" rtlCol="0" anchor="t">
            <a:normAutofit fontScale="62500" lnSpcReduction="20000"/>
          </a:bodyPr>
          <a:lstStyle/>
          <a:p>
            <a:pPr marL="571500" indent="-571500">
              <a:lnSpc>
                <a:spcPct val="200000"/>
              </a:lnSpc>
              <a:buFont typeface="Arial"/>
              <a:buChar char="•"/>
            </a:pPr>
            <a:r>
              <a:rPr lang="en-US" sz="1700" dirty="0">
                <a:ea typeface="+mn-lt"/>
                <a:cs typeface="+mn-lt"/>
              </a:rPr>
              <a:t>Old Communism: Focused on global revolution and spreading communism worldwide.</a:t>
            </a:r>
            <a:endParaRPr lang="en-US" dirty="0"/>
          </a:p>
          <a:p>
            <a:pPr marL="571500" indent="-571500">
              <a:lnSpc>
                <a:spcPct val="200000"/>
              </a:lnSpc>
              <a:buFont typeface="Arial"/>
            </a:pPr>
            <a:r>
              <a:rPr lang="en-US" sz="1700" dirty="0">
                <a:ea typeface="+mn-lt"/>
                <a:cs typeface="+mn-lt"/>
              </a:rPr>
              <a:t>New Communism: Prioritizes local context, adapting communist principles to specific cultural and historical conditions</a:t>
            </a:r>
          </a:p>
          <a:p>
            <a:pPr marL="571500" indent="-571500">
              <a:lnSpc>
                <a:spcPct val="200000"/>
              </a:lnSpc>
              <a:buFont typeface="Arial"/>
            </a:pPr>
            <a:r>
              <a:rPr lang="en-US" sz="1700" dirty="0">
                <a:ea typeface="+mn-lt"/>
                <a:cs typeface="+mn-lt"/>
              </a:rPr>
              <a:t>Old Communism: Prioritized equality of outcome, often leading to uniformity and suppression of dissent.</a:t>
            </a:r>
          </a:p>
          <a:p>
            <a:pPr marL="571500" indent="-571500">
              <a:lnSpc>
                <a:spcPct val="200000"/>
              </a:lnSpc>
            </a:pPr>
            <a:r>
              <a:rPr lang="en-US" sz="1700" dirty="0">
                <a:ea typeface="+mn-lt"/>
                <a:cs typeface="+mn-lt"/>
              </a:rPr>
              <a:t>New Communism: Strives for equality of opportunity, recognizing diversity and individual rights. It values cultural expression and personal freedoms.</a:t>
            </a:r>
          </a:p>
          <a:p>
            <a:pPr marL="0" indent="0">
              <a:lnSpc>
                <a:spcPct val="200000"/>
              </a:lnSpc>
              <a:buNone/>
            </a:pPr>
            <a:br>
              <a:rPr lang="en-US" sz="1700" dirty="0"/>
            </a:br>
            <a:endParaRPr lang="en-US" sz="1700" dirty="0">
              <a:cs typeface="Calibri"/>
            </a:endParaRPr>
          </a:p>
        </p:txBody>
      </p:sp>
      <p:sp>
        <p:nvSpPr>
          <p:cNvPr id="11" name="Rectangle 10">
            <a:extLst>
              <a:ext uri="{FF2B5EF4-FFF2-40B4-BE49-F238E27FC236}">
                <a16:creationId xmlns:a16="http://schemas.microsoft.com/office/drawing/2014/main" id="{DF8BC164-E230-753F-2C7E-B4EE7BA77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8086" y="0"/>
            <a:ext cx="4803913"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map of the world with arrows&#10;&#10;Description automatically generated">
            <a:extLst>
              <a:ext uri="{FF2B5EF4-FFF2-40B4-BE49-F238E27FC236}">
                <a16:creationId xmlns:a16="http://schemas.microsoft.com/office/drawing/2014/main" id="{E1D3AF39-92CE-D664-DF24-94EFE7821476}"/>
              </a:ext>
            </a:extLst>
          </p:cNvPr>
          <p:cNvPicPr>
            <a:picLocks noChangeAspect="1"/>
          </p:cNvPicPr>
          <p:nvPr/>
        </p:nvPicPr>
        <p:blipFill>
          <a:blip r:embed="rId4"/>
          <a:stretch>
            <a:fillRect/>
          </a:stretch>
        </p:blipFill>
        <p:spPr>
          <a:xfrm>
            <a:off x="8024191" y="2330700"/>
            <a:ext cx="3452192" cy="2191284"/>
          </a:xfrm>
          <a:prstGeom prst="rect">
            <a:avLst/>
          </a:prstGeom>
        </p:spPr>
      </p:pic>
      <p:sp>
        <p:nvSpPr>
          <p:cNvPr id="4" name="TextBox 3">
            <a:extLst>
              <a:ext uri="{FF2B5EF4-FFF2-40B4-BE49-F238E27FC236}">
                <a16:creationId xmlns:a16="http://schemas.microsoft.com/office/drawing/2014/main" id="{5336D59A-8611-A2C4-FE14-71F95A55AD45}"/>
              </a:ext>
            </a:extLst>
          </p:cNvPr>
          <p:cNvSpPr txBox="1"/>
          <p:nvPr/>
        </p:nvSpPr>
        <p:spPr>
          <a:xfrm>
            <a:off x="8650492" y="64883"/>
            <a:ext cx="3452192" cy="21912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Aft>
                <a:spcPts val="600"/>
              </a:spcAft>
            </a:pPr>
            <a:r>
              <a:rPr lang="en-US" sz="1300">
                <a:solidFill>
                  <a:srgbClr val="FFFFFF"/>
                </a:solidFill>
              </a:rPr>
              <a:t>Williams 5</a:t>
            </a:r>
          </a:p>
        </p:txBody>
      </p:sp>
      <p:sp>
        <p:nvSpPr>
          <p:cNvPr id="3" name="TextBox 2">
            <a:extLst>
              <a:ext uri="{FF2B5EF4-FFF2-40B4-BE49-F238E27FC236}">
                <a16:creationId xmlns:a16="http://schemas.microsoft.com/office/drawing/2014/main" id="{D710473D-7408-49C7-898C-58F8A7DC59D2}"/>
              </a:ext>
            </a:extLst>
          </p:cNvPr>
          <p:cNvSpPr txBox="1"/>
          <p:nvPr/>
        </p:nvSpPr>
        <p:spPr>
          <a:xfrm>
            <a:off x="-869" y="-11569"/>
            <a:ext cx="35433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ea typeface="Calibri"/>
                <a:cs typeface="Calibri"/>
              </a:rPr>
              <a:t>Philosophy</a:t>
            </a:r>
            <a:endParaRPr lang="en-US" dirty="0"/>
          </a:p>
        </p:txBody>
      </p:sp>
      <p:pic>
        <p:nvPicPr>
          <p:cNvPr id="5" name="Recorded Sound">
            <a:hlinkClick r:id="" action="ppaction://media"/>
            <a:extLst>
              <a:ext uri="{FF2B5EF4-FFF2-40B4-BE49-F238E27FC236}">
                <a16:creationId xmlns:a16="http://schemas.microsoft.com/office/drawing/2014/main" id="{C3B772A8-BF1E-448E-BCD6-C1B4DBDD4D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47087" y="64883"/>
            <a:ext cx="406400" cy="406400"/>
          </a:xfrm>
          <a:prstGeom prst="rect">
            <a:avLst/>
          </a:prstGeom>
        </p:spPr>
      </p:pic>
    </p:spTree>
    <p:extLst>
      <p:ext uri="{BB962C8B-B14F-4D97-AF65-F5344CB8AC3E}">
        <p14:creationId xmlns:p14="http://schemas.microsoft.com/office/powerpoint/2010/main" val="42540864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3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D107BA-5F80-801C-3C7C-C65C7C6478CA}"/>
              </a:ext>
            </a:extLst>
          </p:cNvPr>
          <p:cNvSpPr>
            <a:spLocks noGrp="1"/>
          </p:cNvSpPr>
          <p:nvPr>
            <p:ph idx="1"/>
          </p:nvPr>
        </p:nvSpPr>
        <p:spPr>
          <a:xfrm>
            <a:off x="876693" y="2533476"/>
            <a:ext cx="3346964" cy="3447832"/>
          </a:xfrm>
        </p:spPr>
        <p:txBody>
          <a:bodyPr vert="horz" lIns="91440" tIns="45720" rIns="91440" bIns="45720" rtlCol="0" anchor="t">
            <a:normAutofit fontScale="62500" lnSpcReduction="20000"/>
          </a:bodyPr>
          <a:lstStyle/>
          <a:p>
            <a:pPr marL="171450" indent="-171450">
              <a:lnSpc>
                <a:spcPct val="200000"/>
              </a:lnSpc>
            </a:pPr>
            <a:r>
              <a:rPr lang="en-US" sz="1400">
                <a:ea typeface="+mn-lt"/>
                <a:cs typeface="+mn-lt"/>
              </a:rPr>
              <a:t>Old Communism: Often resisted technological advancements due to concerns about capitalist influence or loss of control.</a:t>
            </a:r>
            <a:endParaRPr lang="en-US" sz="1400">
              <a:ea typeface="Calibri" panose="020F0502020204030204"/>
              <a:cs typeface="Calibri" panose="020F0502020204030204"/>
            </a:endParaRPr>
          </a:p>
          <a:p>
            <a:pPr marL="171450" indent="-171450">
              <a:lnSpc>
                <a:spcPct val="200000"/>
              </a:lnSpc>
            </a:pPr>
            <a:r>
              <a:rPr lang="en-US" sz="1400">
                <a:ea typeface="+mn-lt"/>
                <a:cs typeface="+mn-lt"/>
              </a:rPr>
              <a:t>New Communism: Embraces technology for efficient governance, communication, and economic development.</a:t>
            </a:r>
          </a:p>
          <a:p>
            <a:pPr marL="171450" indent="-171450">
              <a:lnSpc>
                <a:spcPct val="200000"/>
              </a:lnSpc>
            </a:pPr>
            <a:r>
              <a:rPr lang="en-US" sz="1400">
                <a:ea typeface="+mn-lt"/>
                <a:cs typeface="+mn-lt"/>
              </a:rPr>
              <a:t>Old Communism: Primarily focused on national revolutions and anti-imperialist struggles.</a:t>
            </a:r>
          </a:p>
          <a:p>
            <a:pPr marL="171450" indent="-171450">
              <a:lnSpc>
                <a:spcPct val="200000"/>
              </a:lnSpc>
            </a:pPr>
            <a:r>
              <a:rPr lang="en-US" sz="1400">
                <a:ea typeface="+mn-lt"/>
                <a:cs typeface="+mn-lt"/>
              </a:rPr>
              <a:t>New Communism: Acknowledges global interconnectedness, emphasizing cooperation, solidarity, and addressing global challenges </a:t>
            </a:r>
            <a:endParaRPr lang="en-US" sz="1400">
              <a:ea typeface="Calibri"/>
              <a:cs typeface="Calibri"/>
            </a:endParaRPr>
          </a:p>
          <a:p>
            <a:pPr marL="457200" indent="-457200">
              <a:lnSpc>
                <a:spcPct val="200000"/>
              </a:lnSpc>
            </a:pPr>
            <a:endParaRPr lang="en-US" sz="1400">
              <a:ea typeface="Calibri"/>
              <a:cs typeface="Calibri"/>
            </a:endParaRPr>
          </a:p>
        </p:txBody>
      </p:sp>
      <p:pic>
        <p:nvPicPr>
          <p:cNvPr id="2" name="Picture 1" descr="A red flag with a star and a tower&#10;&#10;Description automatically generated">
            <a:extLst>
              <a:ext uri="{FF2B5EF4-FFF2-40B4-BE49-F238E27FC236}">
                <a16:creationId xmlns:a16="http://schemas.microsoft.com/office/drawing/2014/main" id="{314F55E4-580D-3339-31BD-F2030FB721D8}"/>
              </a:ext>
            </a:extLst>
          </p:cNvPr>
          <p:cNvPicPr>
            <a:picLocks noChangeAspect="1"/>
          </p:cNvPicPr>
          <p:nvPr/>
        </p:nvPicPr>
        <p:blipFill rotWithShape="1">
          <a:blip r:embed="rId4"/>
          <a:srcRect l="148" r="7428" b="-1"/>
          <a:stretch/>
        </p:blipFill>
        <p:spPr>
          <a:xfrm>
            <a:off x="5089243" y="877413"/>
            <a:ext cx="6222628" cy="5043096"/>
          </a:xfrm>
          <a:prstGeom prst="rect">
            <a:avLst/>
          </a:prstGeom>
        </p:spPr>
      </p:pic>
      <p:grpSp>
        <p:nvGrpSpPr>
          <p:cNvPr id="9" name="Group 8">
            <a:extLst>
              <a:ext uri="{FF2B5EF4-FFF2-40B4-BE49-F238E27FC236}">
                <a16:creationId xmlns:a16="http://schemas.microsoft.com/office/drawing/2014/main" id="{3AFCAD34-1AFC-BC1A-F6B2-C34C63912E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89243" y="5858828"/>
            <a:ext cx="6226463" cy="123363"/>
            <a:chOff x="7015162" y="5858828"/>
            <a:chExt cx="4300544" cy="123363"/>
          </a:xfrm>
        </p:grpSpPr>
        <p:sp>
          <p:nvSpPr>
            <p:cNvPr id="10" name="Rectangle 9">
              <a:extLst>
                <a:ext uri="{FF2B5EF4-FFF2-40B4-BE49-F238E27FC236}">
                  <a16:creationId xmlns:a16="http://schemas.microsoft.com/office/drawing/2014/main" id="{1129F4A2-3705-CF87-3DDA-AF9CE9389B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91B1028-FC76-5583-3A1F-5815A7DCF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7F223F33-57DF-4C15-46B5-08DBF3D92A09}"/>
              </a:ext>
            </a:extLst>
          </p:cNvPr>
          <p:cNvSpPr txBox="1"/>
          <p:nvPr/>
        </p:nvSpPr>
        <p:spPr>
          <a:xfrm>
            <a:off x="8698990" y="-50262"/>
            <a:ext cx="6222628" cy="504309"/>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Aft>
                <a:spcPts val="600"/>
              </a:spcAft>
            </a:pPr>
            <a:r>
              <a:rPr lang="en-US" sz="1300" dirty="0">
                <a:solidFill>
                  <a:srgbClr val="FFFFFF"/>
                </a:solidFill>
              </a:rPr>
              <a:t>Williams 6</a:t>
            </a:r>
          </a:p>
        </p:txBody>
      </p:sp>
      <p:sp>
        <p:nvSpPr>
          <p:cNvPr id="5" name="TextBox 4">
            <a:extLst>
              <a:ext uri="{FF2B5EF4-FFF2-40B4-BE49-F238E27FC236}">
                <a16:creationId xmlns:a16="http://schemas.microsoft.com/office/drawing/2014/main" id="{E115330B-0CCC-67A1-A616-F2B96A6F881D}"/>
              </a:ext>
            </a:extLst>
          </p:cNvPr>
          <p:cNvSpPr txBox="1"/>
          <p:nvPr/>
        </p:nvSpPr>
        <p:spPr>
          <a:xfrm>
            <a:off x="1308060" y="1026578"/>
            <a:ext cx="276514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Technology and Trade</a:t>
            </a:r>
            <a:endParaRPr lang="en-US" dirty="0"/>
          </a:p>
        </p:txBody>
      </p:sp>
      <p:pic>
        <p:nvPicPr>
          <p:cNvPr id="6" name="Recorded Sound">
            <a:hlinkClick r:id="" action="ppaction://media"/>
            <a:extLst>
              <a:ext uri="{FF2B5EF4-FFF2-40B4-BE49-F238E27FC236}">
                <a16:creationId xmlns:a16="http://schemas.microsoft.com/office/drawing/2014/main" id="{78833875-0ADD-4908-AFC6-FC0809EE5B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26223" y="-7181"/>
            <a:ext cx="406400" cy="406400"/>
          </a:xfrm>
          <a:prstGeom prst="rect">
            <a:avLst/>
          </a:prstGeom>
        </p:spPr>
      </p:pic>
    </p:spTree>
    <p:extLst>
      <p:ext uri="{BB962C8B-B14F-4D97-AF65-F5344CB8AC3E}">
        <p14:creationId xmlns:p14="http://schemas.microsoft.com/office/powerpoint/2010/main" val="1688386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09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oup of people working in a factory&#10;&#10;Description automatically generated">
            <a:extLst>
              <a:ext uri="{FF2B5EF4-FFF2-40B4-BE49-F238E27FC236}">
                <a16:creationId xmlns:a16="http://schemas.microsoft.com/office/drawing/2014/main" id="{88ECDBD5-FE53-D172-76E2-5D0E31B98CFC}"/>
              </a:ext>
            </a:extLst>
          </p:cNvPr>
          <p:cNvPicPr>
            <a:picLocks noChangeAspect="1"/>
          </p:cNvPicPr>
          <p:nvPr/>
        </p:nvPicPr>
        <p:blipFill rotWithShape="1">
          <a:blip r:embed="rId4"/>
          <a:srcRect l="13358" r="1328"/>
          <a:stretch/>
        </p:blipFill>
        <p:spPr>
          <a:xfrm>
            <a:off x="884698" y="877413"/>
            <a:ext cx="6406903" cy="5043096"/>
          </a:xfrm>
          <a:prstGeom prst="rect">
            <a:avLst/>
          </a:prstGeom>
        </p:spPr>
      </p:pic>
      <p:grpSp>
        <p:nvGrpSpPr>
          <p:cNvPr id="7" name="Group 6">
            <a:extLst>
              <a:ext uri="{FF2B5EF4-FFF2-40B4-BE49-F238E27FC236}">
                <a16:creationId xmlns:a16="http://schemas.microsoft.com/office/drawing/2014/main" id="{BE589684-54CA-64D8-C963-5F19FF75BF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4697" y="5858828"/>
            <a:ext cx="6406903" cy="123363"/>
            <a:chOff x="7015162" y="5858828"/>
            <a:chExt cx="4300544" cy="123363"/>
          </a:xfrm>
        </p:grpSpPr>
        <p:sp>
          <p:nvSpPr>
            <p:cNvPr id="11" name="Rectangle 10">
              <a:extLst>
                <a:ext uri="{FF2B5EF4-FFF2-40B4-BE49-F238E27FC236}">
                  <a16:creationId xmlns:a16="http://schemas.microsoft.com/office/drawing/2014/main" id="{9B56B8E8-B789-DA4D-E4BE-03FA3165B3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255D907-377D-0DF9-B4A4-4B44C46FB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70269FF1-234C-C583-D4EE-ABA25882200D}"/>
              </a:ext>
            </a:extLst>
          </p:cNvPr>
          <p:cNvSpPr>
            <a:spLocks noGrp="1"/>
          </p:cNvSpPr>
          <p:nvPr>
            <p:ph idx="1"/>
          </p:nvPr>
        </p:nvSpPr>
        <p:spPr>
          <a:xfrm>
            <a:off x="7910284" y="2533476"/>
            <a:ext cx="3405415" cy="3447832"/>
          </a:xfrm>
        </p:spPr>
        <p:txBody>
          <a:bodyPr vert="horz" lIns="91440" tIns="45720" rIns="91440" bIns="45720" rtlCol="0" anchor="t">
            <a:normAutofit fontScale="70000" lnSpcReduction="20000"/>
          </a:bodyPr>
          <a:lstStyle/>
          <a:p>
            <a:pPr>
              <a:lnSpc>
                <a:spcPct val="200000"/>
              </a:lnSpc>
            </a:pPr>
            <a:r>
              <a:rPr lang="en-US" sz="1100" dirty="0">
                <a:ea typeface="+mn-lt"/>
                <a:cs typeface="+mn-lt"/>
              </a:rPr>
              <a:t>Old Communism: Emphasized a revolutionary overthrow of capitalism to establish a socialist state. It followed a strict vanguardist approach led by a communist party.</a:t>
            </a:r>
            <a:endParaRPr lang="en-US" sz="1100" dirty="0">
              <a:ea typeface="Calibri" panose="020F0502020204030204"/>
              <a:cs typeface="Calibri" panose="020F0502020204030204"/>
            </a:endParaRPr>
          </a:p>
          <a:p>
            <a:pPr>
              <a:lnSpc>
                <a:spcPct val="200000"/>
              </a:lnSpc>
            </a:pPr>
            <a:r>
              <a:rPr lang="en-US" sz="1100" dirty="0">
                <a:ea typeface="+mn-lt"/>
                <a:cs typeface="+mn-lt"/>
              </a:rPr>
              <a:t>New Communism: Advocates for a more gradual transition, focusing on workers’ self-management and decentralized decision-making. It aims to avoid authoritarianism and promote direct participation.</a:t>
            </a:r>
            <a:endParaRPr lang="en-US" sz="1100" dirty="0">
              <a:ea typeface="Calibri"/>
              <a:cs typeface="Calibri"/>
            </a:endParaRPr>
          </a:p>
          <a:p>
            <a:pPr>
              <a:lnSpc>
                <a:spcPct val="200000"/>
              </a:lnSpc>
            </a:pPr>
            <a:r>
              <a:rPr lang="en-US" sz="1100" dirty="0">
                <a:ea typeface="+mn-lt"/>
                <a:cs typeface="+mn-lt"/>
              </a:rPr>
              <a:t>Old Communism: Centralized planning, state ownership of major industries, and limited individual freedoms.</a:t>
            </a:r>
          </a:p>
          <a:p>
            <a:pPr>
              <a:lnSpc>
                <a:spcPct val="200000"/>
              </a:lnSpc>
            </a:pPr>
            <a:r>
              <a:rPr lang="en-US" sz="1100" dirty="0">
                <a:ea typeface="+mn-lt"/>
                <a:cs typeface="+mn-lt"/>
              </a:rPr>
              <a:t>New Communism: Seeks a balance between public ownership and individual enterprise. It aims for economic efficiency while ensuring social welfare.</a:t>
            </a:r>
            <a:endParaRPr lang="en-US" sz="1100" dirty="0">
              <a:ea typeface="Calibri"/>
              <a:cs typeface="Calibri"/>
            </a:endParaRPr>
          </a:p>
          <a:p>
            <a:pPr marL="0" indent="0">
              <a:lnSpc>
                <a:spcPct val="200000"/>
              </a:lnSpc>
              <a:buNone/>
            </a:pPr>
            <a:br>
              <a:rPr lang="en-US" sz="1100" dirty="0"/>
            </a:br>
            <a:endParaRPr lang="en-US" sz="1100" dirty="0">
              <a:ea typeface="Calibri"/>
              <a:cs typeface="Calibri"/>
            </a:endParaRPr>
          </a:p>
        </p:txBody>
      </p:sp>
      <p:sp>
        <p:nvSpPr>
          <p:cNvPr id="4" name="TextBox 3">
            <a:extLst>
              <a:ext uri="{FF2B5EF4-FFF2-40B4-BE49-F238E27FC236}">
                <a16:creationId xmlns:a16="http://schemas.microsoft.com/office/drawing/2014/main" id="{B24445BC-5DB8-6388-13F9-0D3E4001256F}"/>
              </a:ext>
            </a:extLst>
          </p:cNvPr>
          <p:cNvSpPr txBox="1"/>
          <p:nvPr/>
        </p:nvSpPr>
        <p:spPr>
          <a:xfrm>
            <a:off x="9989507" y="229643"/>
            <a:ext cx="182671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dirty="0">
                <a:cs typeface="Calibri"/>
              </a:rPr>
              <a:t>Williams 7</a:t>
            </a:r>
            <a:endParaRPr lang="en-US"/>
          </a:p>
        </p:txBody>
      </p:sp>
      <p:sp>
        <p:nvSpPr>
          <p:cNvPr id="2" name="TextBox 1">
            <a:extLst>
              <a:ext uri="{FF2B5EF4-FFF2-40B4-BE49-F238E27FC236}">
                <a16:creationId xmlns:a16="http://schemas.microsoft.com/office/drawing/2014/main" id="{B7C2C029-23FD-DCFD-1D5C-39488270992D}"/>
              </a:ext>
            </a:extLst>
          </p:cNvPr>
          <p:cNvSpPr txBox="1"/>
          <p:nvPr/>
        </p:nvSpPr>
        <p:spPr>
          <a:xfrm>
            <a:off x="-3761" y="-435"/>
            <a:ext cx="27154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Economics and Production</a:t>
            </a:r>
            <a:endParaRPr lang="en-US" dirty="0"/>
          </a:p>
        </p:txBody>
      </p:sp>
      <p:pic>
        <p:nvPicPr>
          <p:cNvPr id="6" name="Recorded Sound">
            <a:hlinkClick r:id="" action="ppaction://media"/>
            <a:extLst>
              <a:ext uri="{FF2B5EF4-FFF2-40B4-BE49-F238E27FC236}">
                <a16:creationId xmlns:a16="http://schemas.microsoft.com/office/drawing/2014/main" id="{F994AEC8-13D0-4FF4-B9BD-7E0F037B83A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83107" y="257897"/>
            <a:ext cx="406400" cy="406400"/>
          </a:xfrm>
          <a:prstGeom prst="rect">
            <a:avLst/>
          </a:prstGeom>
        </p:spPr>
      </p:pic>
    </p:spTree>
    <p:extLst>
      <p:ext uri="{BB962C8B-B14F-4D97-AF65-F5344CB8AC3E}">
        <p14:creationId xmlns:p14="http://schemas.microsoft.com/office/powerpoint/2010/main" val="931814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4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D61A36-4522-FB32-55FC-A1E1D28BA713}"/>
              </a:ext>
            </a:extLst>
          </p:cNvPr>
          <p:cNvSpPr>
            <a:spLocks noGrp="1"/>
          </p:cNvSpPr>
          <p:nvPr>
            <p:ph idx="1"/>
          </p:nvPr>
        </p:nvSpPr>
        <p:spPr>
          <a:xfrm>
            <a:off x="876692" y="2533476"/>
            <a:ext cx="5219307" cy="3447832"/>
          </a:xfrm>
        </p:spPr>
        <p:txBody>
          <a:bodyPr vert="horz" lIns="91440" tIns="45720" rIns="91440" bIns="45720" rtlCol="0" anchor="t">
            <a:normAutofit fontScale="25000" lnSpcReduction="20000"/>
          </a:bodyPr>
          <a:lstStyle/>
          <a:p>
            <a:pPr>
              <a:lnSpc>
                <a:spcPct val="200000"/>
              </a:lnSpc>
            </a:pPr>
            <a:r>
              <a:rPr lang="en-US" sz="3100" dirty="0">
                <a:ea typeface="+mn-lt"/>
                <a:cs typeface="+mn-lt"/>
              </a:rPr>
              <a:t>Old Communism: Emerged during the late 19th and early 20th centuries, primarily associated with figures like Karl Marx and Vladimir Lenin. It was characterized by revolutionary angst, class struggle, and the overthrow of capitalist systems.</a:t>
            </a:r>
            <a:endParaRPr lang="en-US" sz="3100" dirty="0">
              <a:ea typeface="Calibri" panose="020F0502020204030204"/>
              <a:cs typeface="Calibri" panose="020F0502020204030204"/>
            </a:endParaRPr>
          </a:p>
          <a:p>
            <a:pPr>
              <a:lnSpc>
                <a:spcPct val="200000"/>
              </a:lnSpc>
            </a:pPr>
            <a:r>
              <a:rPr lang="en-US" sz="3100" dirty="0">
                <a:ea typeface="+mn-lt"/>
                <a:cs typeface="+mn-lt"/>
              </a:rPr>
              <a:t>Modern Communism: Developed after the fall of the Soviet Union and the end of the Cold War. It has adapted to global dynamics and often coexists with democratic institutions.</a:t>
            </a:r>
            <a:endParaRPr lang="en-US" sz="3100">
              <a:ea typeface="Calibri"/>
              <a:cs typeface="Calibri"/>
            </a:endParaRPr>
          </a:p>
          <a:p>
            <a:pPr>
              <a:lnSpc>
                <a:spcPct val="200000"/>
              </a:lnSpc>
            </a:pPr>
            <a:r>
              <a:rPr lang="en-US" sz="3100" dirty="0">
                <a:ea typeface="+mn-lt"/>
                <a:cs typeface="+mn-lt"/>
              </a:rPr>
              <a:t>Old Communism: Characterized by one-party rule, strict centralization, and suppression of dissent. The Soviet Union and other Eastern Bloc countries exemplified this model.</a:t>
            </a:r>
          </a:p>
          <a:p>
            <a:pPr>
              <a:lnSpc>
                <a:spcPct val="200000"/>
              </a:lnSpc>
            </a:pPr>
            <a:r>
              <a:rPr lang="en-US" sz="3100" dirty="0">
                <a:ea typeface="+mn-lt"/>
                <a:cs typeface="+mn-lt"/>
              </a:rPr>
              <a:t>Modern Communism: Allows for greater political participation. Some modern communist parties operate within democratic systems, participating in elections and advocating for social justice.</a:t>
            </a:r>
          </a:p>
          <a:p>
            <a:pPr>
              <a:lnSpc>
                <a:spcPct val="200000"/>
              </a:lnSpc>
            </a:pPr>
            <a:br>
              <a:rPr lang="en-US" sz="1300" dirty="0"/>
            </a:br>
            <a:endParaRPr lang="en-US" sz="1300">
              <a:ea typeface="Calibri"/>
              <a:cs typeface="Calibri"/>
            </a:endParaRPr>
          </a:p>
        </p:txBody>
      </p:sp>
      <p:pic>
        <p:nvPicPr>
          <p:cNvPr id="5" name="Picture 4" descr="A person in a suit and tie&#10;&#10;Description automatically generated">
            <a:extLst>
              <a:ext uri="{FF2B5EF4-FFF2-40B4-BE49-F238E27FC236}">
                <a16:creationId xmlns:a16="http://schemas.microsoft.com/office/drawing/2014/main" id="{50DA2E19-F5BA-1ED2-D9D1-11D3843A7EEF}"/>
              </a:ext>
            </a:extLst>
          </p:cNvPr>
          <p:cNvPicPr>
            <a:picLocks noChangeAspect="1"/>
          </p:cNvPicPr>
          <p:nvPr/>
        </p:nvPicPr>
        <p:blipFill rotWithShape="1">
          <a:blip r:embed="rId4"/>
          <a:srcRect l="19080" r="24173"/>
          <a:stretch/>
        </p:blipFill>
        <p:spPr>
          <a:xfrm>
            <a:off x="7015163" y="877413"/>
            <a:ext cx="4300543" cy="5043096"/>
          </a:xfrm>
          <a:prstGeom prst="rect">
            <a:avLst/>
          </a:prstGeom>
        </p:spPr>
      </p:pic>
      <p:grpSp>
        <p:nvGrpSpPr>
          <p:cNvPr id="16" name="Group 15">
            <a:extLst>
              <a:ext uri="{FF2B5EF4-FFF2-40B4-BE49-F238E27FC236}">
                <a16:creationId xmlns:a16="http://schemas.microsoft.com/office/drawing/2014/main" id="{442598CC-934A-7BCD-C691-B2FE74CEDE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15162" y="5858828"/>
            <a:ext cx="4300544" cy="123363"/>
            <a:chOff x="7015162" y="5858828"/>
            <a:chExt cx="4300544" cy="123363"/>
          </a:xfrm>
        </p:grpSpPr>
        <p:sp>
          <p:nvSpPr>
            <p:cNvPr id="11" name="Rectangle 10">
              <a:extLst>
                <a:ext uri="{FF2B5EF4-FFF2-40B4-BE49-F238E27FC236}">
                  <a16:creationId xmlns:a16="http://schemas.microsoft.com/office/drawing/2014/main" id="{AACD0983-348C-E24F-6839-EA2014B9D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174876-930F-4902-5A02-2742055662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2D96488E-4FB6-49C6-5749-AE27A28E1B71}"/>
              </a:ext>
            </a:extLst>
          </p:cNvPr>
          <p:cNvSpPr txBox="1"/>
          <p:nvPr/>
        </p:nvSpPr>
        <p:spPr>
          <a:xfrm>
            <a:off x="10010383" y="208767"/>
            <a:ext cx="177452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dirty="0">
                <a:cs typeface="Calibri"/>
              </a:rPr>
              <a:t>Williams 8</a:t>
            </a:r>
            <a:endParaRPr lang="en-US"/>
          </a:p>
        </p:txBody>
      </p:sp>
      <p:sp>
        <p:nvSpPr>
          <p:cNvPr id="2" name="TextBox 1">
            <a:extLst>
              <a:ext uri="{FF2B5EF4-FFF2-40B4-BE49-F238E27FC236}">
                <a16:creationId xmlns:a16="http://schemas.microsoft.com/office/drawing/2014/main" id="{7CE5A280-98CB-6A2B-B434-D60A7C896CC6}"/>
              </a:ext>
            </a:extLst>
          </p:cNvPr>
          <p:cNvSpPr txBox="1"/>
          <p:nvPr/>
        </p:nvSpPr>
        <p:spPr>
          <a:xfrm>
            <a:off x="4974" y="21756"/>
            <a:ext cx="428845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Figures and Structure</a:t>
            </a:r>
            <a:endParaRPr lang="en-US" dirty="0"/>
          </a:p>
        </p:txBody>
      </p:sp>
      <p:pic>
        <p:nvPicPr>
          <p:cNvPr id="6" name="Recorded Sound">
            <a:hlinkClick r:id="" action="ppaction://media"/>
            <a:extLst>
              <a:ext uri="{FF2B5EF4-FFF2-40B4-BE49-F238E27FC236}">
                <a16:creationId xmlns:a16="http://schemas.microsoft.com/office/drawing/2014/main" id="{9C166F18-81A5-4297-A31F-89DF5A613C4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6836" y="171699"/>
            <a:ext cx="406400" cy="406400"/>
          </a:xfrm>
          <a:prstGeom prst="rect">
            <a:avLst/>
          </a:prstGeom>
        </p:spPr>
      </p:pic>
    </p:spTree>
    <p:extLst>
      <p:ext uri="{BB962C8B-B14F-4D97-AF65-F5344CB8AC3E}">
        <p14:creationId xmlns:p14="http://schemas.microsoft.com/office/powerpoint/2010/main" val="21717985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15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04CEB6-605B-3732-A711-CDE69B81E4B6}"/>
              </a:ext>
            </a:extLst>
          </p:cNvPr>
          <p:cNvSpPr>
            <a:spLocks noGrp="1"/>
          </p:cNvSpPr>
          <p:nvPr>
            <p:ph idx="1"/>
          </p:nvPr>
        </p:nvSpPr>
        <p:spPr>
          <a:xfrm>
            <a:off x="407505" y="1251365"/>
            <a:ext cx="10946295" cy="4925598"/>
          </a:xfrm>
        </p:spPr>
        <p:txBody>
          <a:bodyPr vert="horz" lIns="91440" tIns="45720" rIns="91440" bIns="45720" rtlCol="0" anchor="t">
            <a:noAutofit/>
          </a:bodyPr>
          <a:lstStyle/>
          <a:p>
            <a:r>
              <a:rPr lang="en-US" sz="900" dirty="0">
                <a:solidFill>
                  <a:srgbClr val="ECECEC"/>
                </a:solidFill>
                <a:latin typeface="Calibri Light"/>
                <a:ea typeface="Calibri Light"/>
                <a:cs typeface="Calibri Light"/>
              </a:rPr>
              <a:t>Author's Name: Amanda Onion</a:t>
            </a:r>
          </a:p>
          <a:p>
            <a:r>
              <a:rPr lang="en-US" sz="900" dirty="0">
                <a:solidFill>
                  <a:srgbClr val="ECECEC"/>
                </a:solidFill>
                <a:latin typeface="Calibri Light"/>
                <a:ea typeface="Calibri Light"/>
                <a:cs typeface="Calibri Light"/>
              </a:rPr>
              <a:t>Title of the Article: "Communism: Timeline" </a:t>
            </a:r>
          </a:p>
          <a:p>
            <a:r>
              <a:rPr lang="en-US" sz="900" dirty="0">
                <a:solidFill>
                  <a:srgbClr val="ECECEC"/>
                </a:solidFill>
                <a:latin typeface="Calibri Light"/>
                <a:ea typeface="Calibri Light"/>
                <a:cs typeface="Calibri Light"/>
              </a:rPr>
              <a:t>Title of the Website: History Name of the Publisher: A&amp;E Television Networks</a:t>
            </a:r>
          </a:p>
          <a:p>
            <a:r>
              <a:rPr lang="en-US" sz="900" dirty="0">
                <a:solidFill>
                  <a:srgbClr val="ECECEC"/>
                </a:solidFill>
                <a:latin typeface="Calibri Light"/>
                <a:ea typeface="Calibri Light"/>
                <a:cs typeface="Calibri Light"/>
              </a:rPr>
              <a:t> Date the Page or Site Was Published: May 22 2023</a:t>
            </a:r>
          </a:p>
          <a:p>
            <a:r>
              <a:rPr lang="en-US" sz="900" dirty="0">
                <a:solidFill>
                  <a:srgbClr val="ECECEC"/>
                </a:solidFill>
                <a:latin typeface="Calibri Light"/>
                <a:ea typeface="Calibri Light"/>
                <a:cs typeface="Calibri Light"/>
              </a:rPr>
              <a:t>URL: </a:t>
            </a:r>
            <a:r>
              <a:rPr lang="en-US" sz="900" dirty="0">
                <a:solidFill>
                  <a:srgbClr val="ECECEC"/>
                </a:solidFill>
                <a:latin typeface="Calibri Light"/>
                <a:ea typeface="Calibri Light"/>
                <a:cs typeface="Calibri Light"/>
                <a:hlinkClick r:id="rId2"/>
              </a:rPr>
              <a:t>https://www.history.com/topics/european-history/communism-timeline</a:t>
            </a:r>
            <a:r>
              <a:rPr lang="en-US" sz="900" dirty="0">
                <a:solidFill>
                  <a:srgbClr val="ECECEC"/>
                </a:solidFill>
                <a:latin typeface="Calibri Light"/>
                <a:ea typeface="Calibri Light"/>
                <a:cs typeface="Calibri Light"/>
              </a:rPr>
              <a:t> </a:t>
            </a:r>
          </a:p>
          <a:p>
            <a:r>
              <a:rPr lang="en-US" sz="900" dirty="0">
                <a:solidFill>
                  <a:srgbClr val="ECECEC"/>
                </a:solidFill>
                <a:latin typeface="Calibri Light"/>
                <a:ea typeface="Calibri Light"/>
                <a:cs typeface="Calibri Light"/>
              </a:rPr>
              <a:t>Date Accessed: February 9, 2024</a:t>
            </a:r>
          </a:p>
          <a:p>
            <a:r>
              <a:rPr lang="en-US" sz="900" dirty="0">
                <a:solidFill>
                  <a:srgbClr val="ECECEC"/>
                </a:solidFill>
                <a:latin typeface="Calibri Light"/>
                <a:ea typeface="Calibri Light"/>
                <a:cs typeface="Calibri Light"/>
              </a:rPr>
              <a:t>Title of the Website: Center for Strategic and International Studies (CSIS)</a:t>
            </a:r>
          </a:p>
          <a:p>
            <a:r>
              <a:rPr lang="en-US" sz="900" dirty="0">
                <a:solidFill>
                  <a:srgbClr val="ECECEC"/>
                </a:solidFill>
                <a:latin typeface="Calibri Light"/>
                <a:ea typeface="Calibri Light"/>
                <a:cs typeface="Calibri Light"/>
              </a:rPr>
              <a:t>Name of the Publisher: Center for Strategic and International Studies (CSIS) </a:t>
            </a:r>
          </a:p>
          <a:p>
            <a:r>
              <a:rPr lang="en-US" sz="900" dirty="0">
                <a:solidFill>
                  <a:srgbClr val="ECECEC"/>
                </a:solidFill>
                <a:latin typeface="Calibri Light"/>
                <a:ea typeface="Calibri Light"/>
                <a:cs typeface="Calibri Light"/>
              </a:rPr>
              <a:t>Date the Page or Site Was Published: January 15 2021</a:t>
            </a:r>
          </a:p>
          <a:p>
            <a:r>
              <a:rPr lang="en-US" sz="900" dirty="0">
                <a:solidFill>
                  <a:srgbClr val="ECECEC"/>
                </a:solidFill>
                <a:latin typeface="Calibri Light"/>
                <a:ea typeface="Calibri Light"/>
                <a:cs typeface="Calibri Light"/>
              </a:rPr>
              <a:t>URL: </a:t>
            </a:r>
            <a:r>
              <a:rPr lang="en-US" sz="900" dirty="0">
                <a:solidFill>
                  <a:srgbClr val="ECECEC"/>
                </a:solidFill>
                <a:latin typeface="Calibri Light"/>
                <a:ea typeface="Calibri Light"/>
                <a:cs typeface="Calibri Light"/>
                <a:hlinkClick r:id="rId3"/>
              </a:rPr>
              <a:t>https://www.csis.org/analysis/new-challenge-communist-corporate-governance</a:t>
            </a:r>
            <a:r>
              <a:rPr lang="en-US" sz="900" dirty="0">
                <a:solidFill>
                  <a:srgbClr val="ECECEC"/>
                </a:solidFill>
                <a:latin typeface="Calibri Light"/>
                <a:ea typeface="Calibri Light"/>
                <a:cs typeface="Calibri Light"/>
              </a:rPr>
              <a:t> Date Accessed: February 6, 2024</a:t>
            </a:r>
          </a:p>
          <a:p>
            <a:r>
              <a:rPr lang="en-US" sz="900" dirty="0">
                <a:solidFill>
                  <a:srgbClr val="ECECEC"/>
                </a:solidFill>
                <a:latin typeface="Calibri Light"/>
                <a:ea typeface="Calibri Light"/>
                <a:cs typeface="Calibri Light"/>
              </a:rPr>
              <a:t>Author: Sarah Pruitt </a:t>
            </a:r>
          </a:p>
          <a:p>
            <a:r>
              <a:rPr lang="en-US" sz="900" dirty="0">
                <a:solidFill>
                  <a:srgbClr val="ECECEC"/>
                </a:solidFill>
                <a:latin typeface="Calibri Light"/>
                <a:ea typeface="Calibri Light"/>
                <a:cs typeface="Calibri Light"/>
              </a:rPr>
              <a:t>Title of the Article: "What's the Difference Between Socialism and Communism?" </a:t>
            </a:r>
          </a:p>
          <a:p>
            <a:r>
              <a:rPr lang="en-US" sz="900" dirty="0">
                <a:solidFill>
                  <a:srgbClr val="ECECEC"/>
                </a:solidFill>
                <a:latin typeface="Calibri Light"/>
                <a:ea typeface="Calibri Light"/>
                <a:cs typeface="Calibri Light"/>
              </a:rPr>
              <a:t>Title of the Website: History Name of the Publisher: A&amp;E Television Networks</a:t>
            </a:r>
          </a:p>
          <a:p>
            <a:r>
              <a:rPr lang="en-US" sz="900" dirty="0">
                <a:solidFill>
                  <a:srgbClr val="ECECEC"/>
                </a:solidFill>
                <a:latin typeface="Calibri Light"/>
                <a:ea typeface="Calibri Light"/>
                <a:cs typeface="Calibri Light"/>
              </a:rPr>
              <a:t>Date the Page or Site Was Published: May 29, 2018 URL: </a:t>
            </a:r>
            <a:r>
              <a:rPr lang="en-US" sz="900" dirty="0">
                <a:solidFill>
                  <a:srgbClr val="ECECEC"/>
                </a:solidFill>
                <a:latin typeface="Calibri Light"/>
                <a:ea typeface="Calibri Light"/>
                <a:cs typeface="Calibri Light"/>
                <a:hlinkClick r:id="rId4"/>
              </a:rPr>
              <a:t>https://www.history.com/news/socialism-communism-differences</a:t>
            </a:r>
            <a:r>
              <a:rPr lang="en-US" sz="900" dirty="0">
                <a:solidFill>
                  <a:srgbClr val="ECECEC"/>
                </a:solidFill>
                <a:latin typeface="Calibri Light"/>
                <a:ea typeface="Calibri Light"/>
                <a:cs typeface="Calibri Light"/>
              </a:rPr>
              <a:t> </a:t>
            </a:r>
          </a:p>
          <a:p>
            <a:r>
              <a:rPr lang="en-US" sz="900" dirty="0">
                <a:solidFill>
                  <a:srgbClr val="ECECEC"/>
                </a:solidFill>
                <a:latin typeface="Calibri Light"/>
                <a:ea typeface="Calibri Light"/>
                <a:cs typeface="Calibri Light"/>
              </a:rPr>
              <a:t>Date Accessed: February 5, 2024</a:t>
            </a:r>
          </a:p>
          <a:p>
            <a:r>
              <a:rPr lang="en-US" sz="900" dirty="0">
                <a:solidFill>
                  <a:srgbClr val="ECECEC"/>
                </a:solidFill>
                <a:latin typeface="Calibri Light"/>
                <a:ea typeface="Calibri Light"/>
                <a:cs typeface="Calibri Light"/>
              </a:rPr>
              <a:t>Author: George Orwell</a:t>
            </a:r>
          </a:p>
          <a:p>
            <a:r>
              <a:rPr lang="en-US" sz="900" dirty="0">
                <a:solidFill>
                  <a:srgbClr val="ECECEC"/>
                </a:solidFill>
                <a:latin typeface="Calibri Light"/>
                <a:ea typeface="Calibri Light"/>
                <a:cs typeface="Calibri Light"/>
              </a:rPr>
              <a:t>Title: 1984</a:t>
            </a:r>
          </a:p>
          <a:p>
            <a:r>
              <a:rPr lang="en-US" sz="900">
                <a:solidFill>
                  <a:srgbClr val="ECECEC"/>
                </a:solidFill>
                <a:latin typeface="Calibri Light"/>
                <a:ea typeface="Calibri Light"/>
                <a:cs typeface="Calibri Light"/>
              </a:rPr>
              <a:t>Publication City:  New York, New York</a:t>
            </a:r>
            <a:endParaRPr lang="en-US" sz="900" dirty="0">
              <a:solidFill>
                <a:srgbClr val="ECECEC"/>
              </a:solidFill>
              <a:latin typeface="Calibri Light"/>
              <a:ea typeface="Calibri Light"/>
              <a:cs typeface="Calibri Light"/>
            </a:endParaRPr>
          </a:p>
          <a:p>
            <a:r>
              <a:rPr lang="en-US" sz="900">
                <a:solidFill>
                  <a:srgbClr val="ECECEC"/>
                </a:solidFill>
                <a:latin typeface="Calibri Light"/>
                <a:ea typeface="Calibri Light"/>
                <a:cs typeface="Calibri Light"/>
              </a:rPr>
              <a:t>Publication Company: Harcourt and Bruce</a:t>
            </a:r>
            <a:endParaRPr lang="en-US" sz="900" dirty="0">
              <a:solidFill>
                <a:srgbClr val="ECECEC"/>
              </a:solidFill>
              <a:latin typeface="Calibri Light"/>
              <a:ea typeface="Calibri Light"/>
              <a:cs typeface="Calibri Light"/>
            </a:endParaRPr>
          </a:p>
          <a:p>
            <a:r>
              <a:rPr lang="en-US" sz="900" dirty="0">
                <a:solidFill>
                  <a:srgbClr val="ECECEC"/>
                </a:solidFill>
                <a:latin typeface="Calibri Light"/>
                <a:ea typeface="Calibri Light"/>
                <a:cs typeface="Calibri Light"/>
              </a:rPr>
              <a:t>Publication Date: June 8</a:t>
            </a:r>
            <a:r>
              <a:rPr lang="en-US" sz="900" baseline="30000" dirty="0">
                <a:solidFill>
                  <a:srgbClr val="ECECEC"/>
                </a:solidFill>
                <a:latin typeface="Calibri Light"/>
                <a:ea typeface="Calibri Light"/>
                <a:cs typeface="Calibri Light"/>
              </a:rPr>
              <a:t>th</a:t>
            </a:r>
            <a:r>
              <a:rPr lang="en-US" sz="900" dirty="0">
                <a:solidFill>
                  <a:srgbClr val="ECECEC"/>
                </a:solidFill>
                <a:latin typeface="Calibri Light"/>
                <a:ea typeface="Calibri Light"/>
                <a:cs typeface="Calibri Light"/>
              </a:rPr>
              <a:t>, 1949</a:t>
            </a:r>
          </a:p>
          <a:p>
            <a:pPr>
              <a:lnSpc>
                <a:spcPct val="200000"/>
              </a:lnSpc>
            </a:pPr>
            <a:endParaRPr lang="en-US" sz="1100" dirty="0">
              <a:solidFill>
                <a:srgbClr val="ECECEC"/>
              </a:solidFill>
              <a:ea typeface="+mn-lt"/>
              <a:cs typeface="+mn-lt"/>
            </a:endParaRPr>
          </a:p>
        </p:txBody>
      </p:sp>
      <p:sp>
        <p:nvSpPr>
          <p:cNvPr id="4" name="TextBox 3">
            <a:extLst>
              <a:ext uri="{FF2B5EF4-FFF2-40B4-BE49-F238E27FC236}">
                <a16:creationId xmlns:a16="http://schemas.microsoft.com/office/drawing/2014/main" id="{76587347-3CE3-1759-25E2-FB244A89C286}"/>
              </a:ext>
            </a:extLst>
          </p:cNvPr>
          <p:cNvSpPr txBox="1"/>
          <p:nvPr/>
        </p:nvSpPr>
        <p:spPr>
          <a:xfrm>
            <a:off x="9951356" y="517070"/>
            <a:ext cx="1714499" cy="7275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200000"/>
              </a:lnSpc>
            </a:pPr>
            <a:r>
              <a:rPr lang="en-US" sz="2400" dirty="0">
                <a:cs typeface="Calibri"/>
              </a:rPr>
              <a:t>Williams 9</a:t>
            </a:r>
          </a:p>
        </p:txBody>
      </p:sp>
    </p:spTree>
    <p:extLst>
      <p:ext uri="{BB962C8B-B14F-4D97-AF65-F5344CB8AC3E}">
        <p14:creationId xmlns:p14="http://schemas.microsoft.com/office/powerpoint/2010/main" val="3660763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0</TotalTime>
  <Words>902</Words>
  <Application>Microsoft Office PowerPoint</Application>
  <PresentationFormat>Widescreen</PresentationFormat>
  <Paragraphs>73</Paragraphs>
  <Slides>10</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Modern Vs. Historic  Communism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Benjamin Williams &lt;Student&gt;</dc:creator>
  <cp:lastModifiedBy>Benjamin Williams &lt;Student&gt;</cp:lastModifiedBy>
  <cp:revision>150</cp:revision>
  <dcterms:created xsi:type="dcterms:W3CDTF">2024-02-13T18:51:25Z</dcterms:created>
  <dcterms:modified xsi:type="dcterms:W3CDTF">2024-02-26T15:21:02Z</dcterms:modified>
</cp:coreProperties>
</file>

<file path=docProps/thumbnail.jpeg>
</file>